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61" r:id="rId5"/>
    <p:sldId id="262" r:id="rId6"/>
    <p:sldId id="264" r:id="rId7"/>
  </p:sldIdLst>
  <p:sldSz cx="9144000" cy="6858000" type="screen4x3"/>
  <p:notesSz cx="6858000" cy="9144000"/>
  <p:defaultTextStyle>
    <a:defPPr>
      <a:defRPr lang="es-P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20B1AF-C313-4EF2-814C-273B7EE0A609}" type="datetimeFigureOut">
              <a:rPr lang="es-PA" smtClean="0"/>
              <a:t>09/19/2016</a:t>
            </a:fld>
            <a:endParaRPr lang="es-P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2AF5B-A38E-4FF1-B774-2EA35C2B0DA7}" type="slidenum">
              <a:rPr lang="es-PA" smtClean="0"/>
              <a:t>‹#›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3537189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2AF5B-A38E-4FF1-B774-2EA35C2B0DA7}" type="slidenum">
              <a:rPr lang="es-PA" smtClean="0"/>
              <a:t>5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1960050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P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P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7704-9729-48D7-84FF-1C5FAB0BD482}" type="datetimeFigureOut">
              <a:rPr lang="es-PA" smtClean="0"/>
              <a:t>09/19/2016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A853-0FBB-440C-9D33-25BF21BEEE7E}" type="slidenum">
              <a:rPr lang="es-PA" smtClean="0"/>
              <a:t>‹#›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113392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7704-9729-48D7-84FF-1C5FAB0BD482}" type="datetimeFigureOut">
              <a:rPr lang="es-PA" smtClean="0"/>
              <a:t>09/19/2016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A853-0FBB-440C-9D33-25BF21BEEE7E}" type="slidenum">
              <a:rPr lang="es-PA" smtClean="0"/>
              <a:t>‹#›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2816198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P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7704-9729-48D7-84FF-1C5FAB0BD482}" type="datetimeFigureOut">
              <a:rPr lang="es-PA" smtClean="0"/>
              <a:t>09/19/2016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A853-0FBB-440C-9D33-25BF21BEEE7E}" type="slidenum">
              <a:rPr lang="es-PA" smtClean="0"/>
              <a:t>‹#›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581295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7704-9729-48D7-84FF-1C5FAB0BD482}" type="datetimeFigureOut">
              <a:rPr lang="es-PA" smtClean="0"/>
              <a:t>09/19/2016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A853-0FBB-440C-9D33-25BF21BEEE7E}" type="slidenum">
              <a:rPr lang="es-PA" smtClean="0"/>
              <a:t>‹#›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2877040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P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7704-9729-48D7-84FF-1C5FAB0BD482}" type="datetimeFigureOut">
              <a:rPr lang="es-PA" smtClean="0"/>
              <a:t>09/19/2016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A853-0FBB-440C-9D33-25BF21BEEE7E}" type="slidenum">
              <a:rPr lang="es-PA" smtClean="0"/>
              <a:t>‹#›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4026203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7704-9729-48D7-84FF-1C5FAB0BD482}" type="datetimeFigureOut">
              <a:rPr lang="es-PA" smtClean="0"/>
              <a:t>09/19/2016</a:t>
            </a:fld>
            <a:endParaRPr lang="es-P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A853-0FBB-440C-9D33-25BF21BEEE7E}" type="slidenum">
              <a:rPr lang="es-PA" smtClean="0"/>
              <a:t>‹#›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359864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P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7704-9729-48D7-84FF-1C5FAB0BD482}" type="datetimeFigureOut">
              <a:rPr lang="es-PA" smtClean="0"/>
              <a:t>09/19/2016</a:t>
            </a:fld>
            <a:endParaRPr lang="es-P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A853-0FBB-440C-9D33-25BF21BEEE7E}" type="slidenum">
              <a:rPr lang="es-PA" smtClean="0"/>
              <a:t>‹#›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1546634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7704-9729-48D7-84FF-1C5FAB0BD482}" type="datetimeFigureOut">
              <a:rPr lang="es-PA" smtClean="0"/>
              <a:t>09/19/2016</a:t>
            </a:fld>
            <a:endParaRPr lang="es-P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A853-0FBB-440C-9D33-25BF21BEEE7E}" type="slidenum">
              <a:rPr lang="es-PA" smtClean="0"/>
              <a:t>‹#›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2700774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7704-9729-48D7-84FF-1C5FAB0BD482}" type="datetimeFigureOut">
              <a:rPr lang="es-PA" smtClean="0"/>
              <a:t>09/19/2016</a:t>
            </a:fld>
            <a:endParaRPr lang="es-P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A853-0FBB-440C-9D33-25BF21BEEE7E}" type="slidenum">
              <a:rPr lang="es-PA" smtClean="0"/>
              <a:t>‹#›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229431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P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7704-9729-48D7-84FF-1C5FAB0BD482}" type="datetimeFigureOut">
              <a:rPr lang="es-PA" smtClean="0"/>
              <a:t>09/19/2016</a:t>
            </a:fld>
            <a:endParaRPr lang="es-P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A853-0FBB-440C-9D33-25BF21BEEE7E}" type="slidenum">
              <a:rPr lang="es-PA" smtClean="0"/>
              <a:t>‹#›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1906580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P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7704-9729-48D7-84FF-1C5FAB0BD482}" type="datetimeFigureOut">
              <a:rPr lang="es-PA" smtClean="0"/>
              <a:t>09/19/2016</a:t>
            </a:fld>
            <a:endParaRPr lang="es-P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A853-0FBB-440C-9D33-25BF21BEEE7E}" type="slidenum">
              <a:rPr lang="es-PA" smtClean="0"/>
              <a:t>‹#›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3222717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P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57704-9729-48D7-84FF-1C5FAB0BD482}" type="datetimeFigureOut">
              <a:rPr lang="es-PA" smtClean="0"/>
              <a:t>09/19/2016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6A853-0FBB-440C-9D33-25BF21BEEE7E}" type="slidenum">
              <a:rPr lang="es-PA" smtClean="0"/>
              <a:t>‹#›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2733319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29502" y="689789"/>
            <a:ext cx="531449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A" sz="1400" b="1" dirty="0"/>
              <a:t>2KW Full Solar Kit</a:t>
            </a:r>
          </a:p>
          <a:p>
            <a:r>
              <a:rPr lang="en-US" sz="1400" b="1" dirty="0"/>
              <a:t>Monthly consumption : </a:t>
            </a:r>
            <a:r>
              <a:rPr lang="en-US" sz="1400" dirty="0"/>
              <a:t>250kWh to 300 kWh</a:t>
            </a:r>
          </a:p>
          <a:p>
            <a:r>
              <a:rPr lang="en-US" sz="1400" b="1" dirty="0"/>
              <a:t>Space: </a:t>
            </a:r>
            <a:r>
              <a:rPr lang="en-US" sz="1400" dirty="0"/>
              <a:t>16m2</a:t>
            </a:r>
          </a:p>
          <a:p>
            <a:r>
              <a:rPr lang="en-US" sz="1400" b="1" dirty="0" smtClean="0"/>
              <a:t>Panels: </a:t>
            </a:r>
            <a:r>
              <a:rPr lang="en-US" sz="1400" dirty="0" smtClean="0"/>
              <a:t>8 </a:t>
            </a:r>
            <a:r>
              <a:rPr lang="en-US" sz="1400" dirty="0"/>
              <a:t>Solar </a:t>
            </a:r>
            <a:r>
              <a:rPr lang="en-US" sz="1400" dirty="0" smtClean="0"/>
              <a:t>Panels  250W</a:t>
            </a:r>
            <a:endParaRPr lang="en-US" sz="1400" dirty="0"/>
          </a:p>
          <a:p>
            <a:r>
              <a:rPr lang="en-US" sz="1400" b="1" dirty="0"/>
              <a:t>Micro Investors : </a:t>
            </a:r>
            <a:r>
              <a:rPr lang="en-US" sz="1400" dirty="0"/>
              <a:t>4 ( one for each 2 panels )</a:t>
            </a:r>
          </a:p>
          <a:p>
            <a:r>
              <a:rPr lang="en-US" sz="1400" b="1" dirty="0"/>
              <a:t>Support pieces : </a:t>
            </a:r>
            <a:r>
              <a:rPr lang="en-US" sz="1400" dirty="0"/>
              <a:t>Steel bars for installing moldings on the ceiling.</a:t>
            </a:r>
          </a:p>
          <a:p>
            <a:r>
              <a:rPr lang="en-US" sz="1400" b="1" dirty="0"/>
              <a:t>Monitoring system : </a:t>
            </a:r>
            <a:r>
              <a:rPr lang="en-US" sz="1400" dirty="0"/>
              <a:t>Free with each kit so you can analyze the production of electricity your system in real time.</a:t>
            </a:r>
          </a:p>
          <a:p>
            <a:r>
              <a:rPr lang="en-US" sz="1400" b="1" dirty="0"/>
              <a:t>System design and financial analysis </a:t>
            </a:r>
            <a:r>
              <a:rPr lang="en-US" sz="1400" dirty="0"/>
              <a:t>- To calculate the return on investment of your solar system .</a:t>
            </a:r>
          </a:p>
          <a:p>
            <a:r>
              <a:rPr lang="en-US" sz="1400" b="1" dirty="0"/>
              <a:t>Other : </a:t>
            </a:r>
            <a:r>
              <a:rPr lang="en-US" sz="1400" dirty="0"/>
              <a:t>Additional cables, connectors, switches , junction box.</a:t>
            </a:r>
          </a:p>
          <a:p>
            <a:endParaRPr lang="es-P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135" y="946206"/>
            <a:ext cx="320992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829502" y="3487648"/>
            <a:ext cx="520699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A" sz="1400" b="1" dirty="0" smtClean="0"/>
              <a:t>3KW </a:t>
            </a:r>
            <a:r>
              <a:rPr lang="es-PA" sz="1400" b="1" dirty="0"/>
              <a:t>Full Solar Kit</a:t>
            </a:r>
          </a:p>
          <a:p>
            <a:r>
              <a:rPr lang="en-US" sz="1400" b="1" dirty="0"/>
              <a:t>Monthly consumption : </a:t>
            </a:r>
            <a:r>
              <a:rPr lang="en-US" sz="1400" dirty="0" smtClean="0"/>
              <a:t>370kWh </a:t>
            </a:r>
            <a:r>
              <a:rPr lang="en-US" sz="1400" dirty="0"/>
              <a:t>to </a:t>
            </a:r>
            <a:r>
              <a:rPr lang="en-US" sz="1400" dirty="0" smtClean="0"/>
              <a:t>450 </a:t>
            </a:r>
            <a:r>
              <a:rPr lang="en-US" sz="1400" dirty="0"/>
              <a:t>kWh</a:t>
            </a:r>
          </a:p>
          <a:p>
            <a:r>
              <a:rPr lang="en-US" sz="1400" b="1" dirty="0"/>
              <a:t>Space: </a:t>
            </a:r>
            <a:r>
              <a:rPr lang="en-US" sz="1400" dirty="0" smtClean="0"/>
              <a:t>24m2</a:t>
            </a:r>
            <a:endParaRPr lang="en-US" sz="1400" dirty="0"/>
          </a:p>
          <a:p>
            <a:r>
              <a:rPr lang="en-US" sz="1400" b="1" dirty="0"/>
              <a:t>Panels: </a:t>
            </a:r>
            <a:r>
              <a:rPr lang="en-US" sz="1400" dirty="0" smtClean="0"/>
              <a:t>12 </a:t>
            </a:r>
            <a:r>
              <a:rPr lang="en-US" sz="1400" dirty="0"/>
              <a:t>Solar Panels  250W</a:t>
            </a:r>
          </a:p>
          <a:p>
            <a:r>
              <a:rPr lang="en-US" sz="1400" b="1" dirty="0"/>
              <a:t>Micro Investors : </a:t>
            </a:r>
            <a:r>
              <a:rPr lang="en-US" sz="1400" dirty="0" smtClean="0"/>
              <a:t>6 </a:t>
            </a:r>
            <a:r>
              <a:rPr lang="en-US" sz="1400" dirty="0"/>
              <a:t>( one for each 2 panels )</a:t>
            </a:r>
          </a:p>
          <a:p>
            <a:r>
              <a:rPr lang="en-US" sz="1400" b="1" dirty="0"/>
              <a:t>Support pieces : </a:t>
            </a:r>
            <a:r>
              <a:rPr lang="en-US" sz="1400" dirty="0"/>
              <a:t>Steel bars for installing moldings on the ceiling.</a:t>
            </a:r>
          </a:p>
          <a:p>
            <a:r>
              <a:rPr lang="en-US" sz="1400" b="1" dirty="0"/>
              <a:t>Monitoring system : </a:t>
            </a:r>
            <a:r>
              <a:rPr lang="en-US" sz="1400" dirty="0"/>
              <a:t>Free with each kit so you can analyze the production of electricity your system in real time.</a:t>
            </a:r>
          </a:p>
          <a:p>
            <a:r>
              <a:rPr lang="en-US" sz="1400" b="1" dirty="0"/>
              <a:t>System design and financial analysis </a:t>
            </a:r>
            <a:r>
              <a:rPr lang="en-US" sz="1400" dirty="0"/>
              <a:t>- To calculate the return on investment of your solar system .</a:t>
            </a:r>
          </a:p>
          <a:p>
            <a:r>
              <a:rPr lang="en-US" sz="1400" b="1" dirty="0"/>
              <a:t>Other : </a:t>
            </a:r>
            <a:r>
              <a:rPr lang="en-US" sz="1400" dirty="0"/>
              <a:t>Additional cables, connectors, switches , junction box.</a:t>
            </a:r>
          </a:p>
          <a:p>
            <a:endParaRPr lang="es-PA" sz="1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42" y="3705999"/>
            <a:ext cx="323850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42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00242" y="533050"/>
            <a:ext cx="490420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A" sz="1400" b="1" dirty="0"/>
              <a:t>4</a:t>
            </a:r>
            <a:r>
              <a:rPr lang="es-PA" sz="1400" b="1" dirty="0" smtClean="0"/>
              <a:t>KW </a:t>
            </a:r>
            <a:r>
              <a:rPr lang="es-PA" sz="1400" b="1" dirty="0"/>
              <a:t>Full Solar Kit</a:t>
            </a:r>
          </a:p>
          <a:p>
            <a:r>
              <a:rPr lang="en-US" sz="1400" b="1" dirty="0"/>
              <a:t>Monthly consumption : </a:t>
            </a:r>
            <a:r>
              <a:rPr lang="en-US" sz="1400" dirty="0" smtClean="0"/>
              <a:t>492 kWh </a:t>
            </a:r>
            <a:r>
              <a:rPr lang="en-US" sz="1400" dirty="0"/>
              <a:t>to </a:t>
            </a:r>
            <a:r>
              <a:rPr lang="en-US" sz="1400" dirty="0" smtClean="0"/>
              <a:t>600 </a:t>
            </a:r>
            <a:r>
              <a:rPr lang="en-US" sz="1400" dirty="0"/>
              <a:t>kWh</a:t>
            </a:r>
          </a:p>
          <a:p>
            <a:r>
              <a:rPr lang="en-US" sz="1400" b="1" dirty="0"/>
              <a:t>Space: </a:t>
            </a:r>
            <a:r>
              <a:rPr lang="en-US" sz="1400" dirty="0" smtClean="0"/>
              <a:t>32m2</a:t>
            </a:r>
            <a:endParaRPr lang="en-US" sz="1400" dirty="0"/>
          </a:p>
          <a:p>
            <a:r>
              <a:rPr lang="en-US" sz="1400" b="1" dirty="0"/>
              <a:t>Panels: </a:t>
            </a:r>
            <a:r>
              <a:rPr lang="en-US" sz="1400" dirty="0" smtClean="0"/>
              <a:t>16 </a:t>
            </a:r>
            <a:r>
              <a:rPr lang="en-US" sz="1400" dirty="0"/>
              <a:t>Solar Panels  250W</a:t>
            </a:r>
          </a:p>
          <a:p>
            <a:r>
              <a:rPr lang="en-US" sz="1400" b="1" dirty="0"/>
              <a:t>Micro Investors : </a:t>
            </a:r>
            <a:r>
              <a:rPr lang="en-US" sz="1400" dirty="0" smtClean="0"/>
              <a:t>8 </a:t>
            </a:r>
            <a:r>
              <a:rPr lang="en-US" sz="1400" dirty="0"/>
              <a:t>( one for each 2 panels )</a:t>
            </a:r>
          </a:p>
          <a:p>
            <a:r>
              <a:rPr lang="en-US" sz="1400" b="1" dirty="0"/>
              <a:t>Support pieces : </a:t>
            </a:r>
            <a:r>
              <a:rPr lang="en-US" sz="1400" dirty="0"/>
              <a:t>Steel bars for installing moldings on the ceiling.</a:t>
            </a:r>
          </a:p>
          <a:p>
            <a:r>
              <a:rPr lang="en-US" sz="1400" b="1" dirty="0"/>
              <a:t>Monitoring system : </a:t>
            </a:r>
            <a:r>
              <a:rPr lang="en-US" sz="1400" dirty="0"/>
              <a:t>Free with each kit so you can analyze the production of electricity your system in real time.</a:t>
            </a:r>
          </a:p>
          <a:p>
            <a:r>
              <a:rPr lang="en-US" sz="1400" b="1" dirty="0"/>
              <a:t>System design and financial analysis </a:t>
            </a:r>
            <a:r>
              <a:rPr lang="en-US" sz="1400" dirty="0"/>
              <a:t>- To calculate the return on investment of your solar system .</a:t>
            </a:r>
          </a:p>
          <a:p>
            <a:r>
              <a:rPr lang="en-US" sz="1400" b="1" dirty="0"/>
              <a:t>Other : </a:t>
            </a:r>
            <a:r>
              <a:rPr lang="en-US" sz="1400" dirty="0"/>
              <a:t>Additional cables, connectors, switches , junction box.</a:t>
            </a:r>
          </a:p>
          <a:p>
            <a:endParaRPr lang="es-PA" sz="1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82" y="830621"/>
            <a:ext cx="3164908" cy="2027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62" y="3458684"/>
            <a:ext cx="3152775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735613" y="3225305"/>
            <a:ext cx="48600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A" sz="1400" b="1" dirty="0" smtClean="0"/>
              <a:t>5KW </a:t>
            </a:r>
            <a:r>
              <a:rPr lang="es-PA" sz="1400" b="1" dirty="0"/>
              <a:t>Full Solar Kit</a:t>
            </a:r>
          </a:p>
          <a:p>
            <a:r>
              <a:rPr lang="en-US" sz="1400" b="1" dirty="0"/>
              <a:t>Monthly consumption : </a:t>
            </a:r>
            <a:r>
              <a:rPr lang="en-US" sz="1400" dirty="0" smtClean="0"/>
              <a:t>615 kWh </a:t>
            </a:r>
            <a:r>
              <a:rPr lang="en-US" sz="1400" dirty="0"/>
              <a:t>to </a:t>
            </a:r>
            <a:r>
              <a:rPr lang="en-US" sz="1400" dirty="0" smtClean="0"/>
              <a:t>750 </a:t>
            </a:r>
            <a:r>
              <a:rPr lang="en-US" sz="1400" dirty="0"/>
              <a:t>kWh</a:t>
            </a:r>
          </a:p>
          <a:p>
            <a:r>
              <a:rPr lang="en-US" sz="1400" b="1" dirty="0"/>
              <a:t>Space: </a:t>
            </a:r>
            <a:r>
              <a:rPr lang="en-US" sz="1400" dirty="0" smtClean="0"/>
              <a:t>40m2</a:t>
            </a:r>
            <a:endParaRPr lang="en-US" sz="1400" dirty="0"/>
          </a:p>
          <a:p>
            <a:r>
              <a:rPr lang="en-US" sz="1400" b="1" dirty="0"/>
              <a:t>Panels: </a:t>
            </a:r>
            <a:r>
              <a:rPr lang="en-US" sz="1400" dirty="0" smtClean="0"/>
              <a:t>20 Solar </a:t>
            </a:r>
            <a:r>
              <a:rPr lang="en-US" sz="1400" dirty="0"/>
              <a:t>Panels  250W</a:t>
            </a:r>
          </a:p>
          <a:p>
            <a:r>
              <a:rPr lang="en-US" sz="1400" b="1" dirty="0"/>
              <a:t>Micro Investors : </a:t>
            </a:r>
            <a:r>
              <a:rPr lang="en-US" sz="1400" dirty="0" smtClean="0"/>
              <a:t>10 </a:t>
            </a:r>
            <a:r>
              <a:rPr lang="en-US" sz="1400" dirty="0"/>
              <a:t>( one for each 2 panels )</a:t>
            </a:r>
          </a:p>
          <a:p>
            <a:r>
              <a:rPr lang="en-US" sz="1400" b="1" dirty="0"/>
              <a:t>Support pieces : </a:t>
            </a:r>
            <a:r>
              <a:rPr lang="en-US" sz="1400" dirty="0"/>
              <a:t>Steel bars for installing moldings on the ceiling.</a:t>
            </a:r>
          </a:p>
          <a:p>
            <a:r>
              <a:rPr lang="en-US" sz="1400" b="1" dirty="0"/>
              <a:t>Monitoring system : </a:t>
            </a:r>
            <a:r>
              <a:rPr lang="en-US" sz="1400" dirty="0"/>
              <a:t>Free with each kit so you can analyze the production of electricity your system in real time.</a:t>
            </a:r>
          </a:p>
          <a:p>
            <a:r>
              <a:rPr lang="en-US" sz="1400" b="1" dirty="0"/>
              <a:t>System design and financial analysis </a:t>
            </a:r>
            <a:r>
              <a:rPr lang="en-US" sz="1400" dirty="0"/>
              <a:t>- To calculate the return on investment of your solar system .</a:t>
            </a:r>
          </a:p>
          <a:p>
            <a:r>
              <a:rPr lang="en-US" sz="1400" b="1" dirty="0"/>
              <a:t>Other : </a:t>
            </a:r>
            <a:r>
              <a:rPr lang="en-US" sz="1400" dirty="0"/>
              <a:t>Additional cables, connectors, switches , junction box.</a:t>
            </a:r>
          </a:p>
          <a:p>
            <a:endParaRPr lang="es-PA" sz="1400" dirty="0"/>
          </a:p>
        </p:txBody>
      </p:sp>
    </p:spTree>
    <p:extLst>
      <p:ext uri="{BB962C8B-B14F-4D97-AF65-F5344CB8AC3E}">
        <p14:creationId xmlns:p14="http://schemas.microsoft.com/office/powerpoint/2010/main" val="3317332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65" y="476672"/>
            <a:ext cx="3116455" cy="1902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027702" y="460938"/>
            <a:ext cx="48600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A" sz="1400" b="1" dirty="0"/>
              <a:t>6</a:t>
            </a:r>
            <a:r>
              <a:rPr lang="es-PA" sz="1400" b="1" dirty="0" smtClean="0"/>
              <a:t>KW </a:t>
            </a:r>
            <a:r>
              <a:rPr lang="es-PA" sz="1400" b="1" dirty="0"/>
              <a:t>Full Solar Kit</a:t>
            </a:r>
          </a:p>
          <a:p>
            <a:r>
              <a:rPr lang="en-US" sz="1400" b="1" dirty="0"/>
              <a:t>Monthly consumption : </a:t>
            </a:r>
            <a:r>
              <a:rPr lang="en-US" sz="1400" dirty="0" smtClean="0"/>
              <a:t>770 kWh </a:t>
            </a:r>
            <a:r>
              <a:rPr lang="en-US" sz="1400" dirty="0"/>
              <a:t>to </a:t>
            </a:r>
            <a:r>
              <a:rPr lang="en-US" sz="1400" dirty="0" smtClean="0"/>
              <a:t>900 </a:t>
            </a:r>
            <a:r>
              <a:rPr lang="en-US" sz="1400" dirty="0"/>
              <a:t>kWh</a:t>
            </a:r>
          </a:p>
          <a:p>
            <a:r>
              <a:rPr lang="en-US" sz="1400" b="1" dirty="0"/>
              <a:t>Space: </a:t>
            </a:r>
            <a:r>
              <a:rPr lang="en-US" sz="1400" dirty="0" smtClean="0"/>
              <a:t>48m2</a:t>
            </a:r>
            <a:endParaRPr lang="en-US" sz="1400" dirty="0"/>
          </a:p>
          <a:p>
            <a:r>
              <a:rPr lang="en-US" sz="1400" b="1" dirty="0"/>
              <a:t>Panels: </a:t>
            </a:r>
            <a:r>
              <a:rPr lang="en-US" sz="1400" dirty="0" smtClean="0"/>
              <a:t>24 Solar </a:t>
            </a:r>
            <a:r>
              <a:rPr lang="en-US" sz="1400" dirty="0"/>
              <a:t>Panels  250W</a:t>
            </a:r>
          </a:p>
          <a:p>
            <a:r>
              <a:rPr lang="en-US" sz="1400" b="1" dirty="0"/>
              <a:t>Micro Investors : </a:t>
            </a:r>
            <a:r>
              <a:rPr lang="en-US" sz="1400" dirty="0" smtClean="0"/>
              <a:t>12 </a:t>
            </a:r>
            <a:r>
              <a:rPr lang="en-US" sz="1400" dirty="0"/>
              <a:t>( one for each 2 panels )</a:t>
            </a:r>
          </a:p>
          <a:p>
            <a:r>
              <a:rPr lang="en-US" sz="1400" b="1" dirty="0"/>
              <a:t>Support pieces : </a:t>
            </a:r>
            <a:r>
              <a:rPr lang="en-US" sz="1400" dirty="0"/>
              <a:t>Steel bars for installing moldings on the ceiling.</a:t>
            </a:r>
          </a:p>
          <a:p>
            <a:r>
              <a:rPr lang="en-US" sz="1400" b="1" dirty="0"/>
              <a:t>Monitoring system : </a:t>
            </a:r>
            <a:r>
              <a:rPr lang="en-US" sz="1400" dirty="0"/>
              <a:t>Free with each kit so you can analyze the production of electricity your system in real time.</a:t>
            </a:r>
          </a:p>
          <a:p>
            <a:r>
              <a:rPr lang="en-US" sz="1400" b="1" dirty="0"/>
              <a:t>System design and financial analysis </a:t>
            </a:r>
            <a:r>
              <a:rPr lang="en-US" sz="1400" dirty="0"/>
              <a:t>- To calculate the return on investment of your solar system .</a:t>
            </a:r>
          </a:p>
          <a:p>
            <a:r>
              <a:rPr lang="en-US" sz="1400" b="1" dirty="0"/>
              <a:t>Other : </a:t>
            </a:r>
            <a:r>
              <a:rPr lang="en-US" sz="1400" dirty="0"/>
              <a:t>Additional cables, connectors, switches , junction box.</a:t>
            </a:r>
          </a:p>
          <a:p>
            <a:endParaRPr lang="es-PA" sz="14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56992"/>
            <a:ext cx="3133725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019968" y="3050714"/>
            <a:ext cx="48965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A" sz="1400" b="1" dirty="0" smtClean="0"/>
              <a:t>7 KW </a:t>
            </a:r>
            <a:r>
              <a:rPr lang="es-PA" sz="1400" b="1" dirty="0"/>
              <a:t>Full Solar Kit</a:t>
            </a:r>
          </a:p>
          <a:p>
            <a:r>
              <a:rPr lang="en-US" sz="1400" b="1" dirty="0"/>
              <a:t>Monthly consumption : </a:t>
            </a:r>
            <a:r>
              <a:rPr lang="en-US" sz="1400" dirty="0" smtClean="0"/>
              <a:t>900 kWh </a:t>
            </a:r>
            <a:r>
              <a:rPr lang="en-US" sz="1400" dirty="0"/>
              <a:t>to </a:t>
            </a:r>
            <a:r>
              <a:rPr lang="en-US" sz="1400" dirty="0" smtClean="0"/>
              <a:t>1,100 </a:t>
            </a:r>
            <a:r>
              <a:rPr lang="en-US" sz="1400" dirty="0"/>
              <a:t>kWh</a:t>
            </a:r>
          </a:p>
          <a:p>
            <a:r>
              <a:rPr lang="en-US" sz="1400" b="1" dirty="0"/>
              <a:t>Space: </a:t>
            </a:r>
            <a:r>
              <a:rPr lang="en-US" sz="1400" dirty="0" smtClean="0"/>
              <a:t>56m2</a:t>
            </a:r>
            <a:endParaRPr lang="en-US" sz="1400" dirty="0"/>
          </a:p>
          <a:p>
            <a:r>
              <a:rPr lang="en-US" sz="1400" b="1" dirty="0"/>
              <a:t>Panels: </a:t>
            </a:r>
            <a:r>
              <a:rPr lang="en-US" sz="1400" dirty="0" smtClean="0"/>
              <a:t>28 Solar </a:t>
            </a:r>
            <a:r>
              <a:rPr lang="en-US" sz="1400" dirty="0"/>
              <a:t>Panels  250W</a:t>
            </a:r>
          </a:p>
          <a:p>
            <a:r>
              <a:rPr lang="en-US" sz="1400" b="1" dirty="0"/>
              <a:t>Micro Investors : </a:t>
            </a:r>
            <a:r>
              <a:rPr lang="en-US" sz="1400" dirty="0" smtClean="0"/>
              <a:t>14 </a:t>
            </a:r>
            <a:r>
              <a:rPr lang="en-US" sz="1400" dirty="0"/>
              <a:t>( one for each 2 panels )</a:t>
            </a:r>
          </a:p>
          <a:p>
            <a:r>
              <a:rPr lang="en-US" sz="1400" b="1" dirty="0"/>
              <a:t>Support pieces : </a:t>
            </a:r>
            <a:r>
              <a:rPr lang="en-US" sz="1400" dirty="0"/>
              <a:t>Steel bars for installing moldings on the ceiling.</a:t>
            </a:r>
          </a:p>
          <a:p>
            <a:r>
              <a:rPr lang="en-US" sz="1400" b="1" dirty="0"/>
              <a:t>Monitoring system : </a:t>
            </a:r>
            <a:r>
              <a:rPr lang="en-US" sz="1400" dirty="0"/>
              <a:t>Free with each kit so you can analyze the production of electricity your system in real time.</a:t>
            </a:r>
          </a:p>
          <a:p>
            <a:r>
              <a:rPr lang="en-US" sz="1400" b="1" dirty="0"/>
              <a:t>System design and financial analysis </a:t>
            </a:r>
            <a:r>
              <a:rPr lang="en-US" sz="1400" dirty="0"/>
              <a:t>- To calculate the return on investment of your solar system .</a:t>
            </a:r>
          </a:p>
          <a:p>
            <a:r>
              <a:rPr lang="en-US" sz="1400" b="1" dirty="0"/>
              <a:t>Other : </a:t>
            </a:r>
            <a:r>
              <a:rPr lang="en-US" sz="1400" dirty="0"/>
              <a:t>Additional cables, connectors, switches , junction box.</a:t>
            </a:r>
          </a:p>
          <a:p>
            <a:endParaRPr lang="es-PA" sz="1400" dirty="0"/>
          </a:p>
        </p:txBody>
      </p:sp>
    </p:spTree>
    <p:extLst>
      <p:ext uri="{BB962C8B-B14F-4D97-AF65-F5344CB8AC3E}">
        <p14:creationId xmlns:p14="http://schemas.microsoft.com/office/powerpoint/2010/main" val="4250598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2902585" cy="288163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3635896" y="679336"/>
            <a:ext cx="48965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A" sz="1400" b="1" dirty="0" smtClean="0"/>
              <a:t>10 KW </a:t>
            </a:r>
            <a:r>
              <a:rPr lang="es-PA" sz="1400" b="1" dirty="0"/>
              <a:t>Full Solar Kit</a:t>
            </a:r>
          </a:p>
          <a:p>
            <a:r>
              <a:rPr lang="en-US" sz="1400" b="1" dirty="0"/>
              <a:t>Monthly consumption : </a:t>
            </a:r>
            <a:r>
              <a:rPr lang="en-US" sz="1400" dirty="0" smtClean="0"/>
              <a:t>1,230kWh </a:t>
            </a:r>
            <a:r>
              <a:rPr lang="en-US" sz="1400" dirty="0"/>
              <a:t>to </a:t>
            </a:r>
            <a:r>
              <a:rPr lang="en-US" sz="1400" dirty="0" smtClean="0"/>
              <a:t>1,500 </a:t>
            </a:r>
            <a:r>
              <a:rPr lang="en-US" sz="1400" dirty="0"/>
              <a:t>kWh</a:t>
            </a:r>
          </a:p>
          <a:p>
            <a:r>
              <a:rPr lang="en-US" sz="1400" b="1" dirty="0"/>
              <a:t>Space: </a:t>
            </a:r>
            <a:r>
              <a:rPr lang="en-US" sz="1400" dirty="0" smtClean="0"/>
              <a:t>80m2</a:t>
            </a:r>
            <a:endParaRPr lang="en-US" sz="1400" dirty="0"/>
          </a:p>
          <a:p>
            <a:r>
              <a:rPr lang="en-US" sz="1400" b="1" dirty="0"/>
              <a:t>Panels: </a:t>
            </a:r>
            <a:r>
              <a:rPr lang="en-US" sz="1400" dirty="0" smtClean="0"/>
              <a:t>40 Solar </a:t>
            </a:r>
            <a:r>
              <a:rPr lang="en-US" sz="1400" dirty="0"/>
              <a:t>Panels  250W</a:t>
            </a:r>
          </a:p>
          <a:p>
            <a:r>
              <a:rPr lang="en-US" sz="1400" b="1" dirty="0"/>
              <a:t>Micro Investors : </a:t>
            </a:r>
            <a:r>
              <a:rPr lang="en-US" sz="1400" dirty="0" smtClean="0"/>
              <a:t>20 </a:t>
            </a:r>
            <a:r>
              <a:rPr lang="en-US" sz="1400" dirty="0"/>
              <a:t>( one for each 2 panels )</a:t>
            </a:r>
          </a:p>
          <a:p>
            <a:r>
              <a:rPr lang="en-US" sz="1400" b="1" dirty="0"/>
              <a:t>Support pieces : </a:t>
            </a:r>
            <a:r>
              <a:rPr lang="en-US" sz="1400" dirty="0"/>
              <a:t>Steel bars for installing moldings on the ceiling.</a:t>
            </a:r>
          </a:p>
          <a:p>
            <a:r>
              <a:rPr lang="en-US" sz="1400" b="1" dirty="0"/>
              <a:t>Monitoring system : </a:t>
            </a:r>
            <a:r>
              <a:rPr lang="en-US" sz="1400" dirty="0"/>
              <a:t>Free with each kit so you can analyze the production of electricity your system in real time.</a:t>
            </a:r>
          </a:p>
          <a:p>
            <a:r>
              <a:rPr lang="en-US" sz="1400" b="1" dirty="0"/>
              <a:t>System design and financial analysis </a:t>
            </a:r>
            <a:r>
              <a:rPr lang="en-US" sz="1400" dirty="0"/>
              <a:t>- To calculate the return on investment of your solar system .</a:t>
            </a:r>
          </a:p>
          <a:p>
            <a:r>
              <a:rPr lang="en-US" sz="1400" b="1" dirty="0"/>
              <a:t>Other : </a:t>
            </a:r>
            <a:r>
              <a:rPr lang="en-US" sz="1400" dirty="0"/>
              <a:t>Additional cables, connectors, switches , junction box.</a:t>
            </a:r>
          </a:p>
          <a:p>
            <a:endParaRPr lang="es-PA" sz="1400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56992"/>
            <a:ext cx="2902585" cy="288163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3676092" y="3703672"/>
            <a:ext cx="48161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A" sz="1400" b="1" dirty="0"/>
              <a:t>3</a:t>
            </a:r>
            <a:r>
              <a:rPr lang="es-PA" sz="1400" b="1" dirty="0" smtClean="0"/>
              <a:t>0 KW </a:t>
            </a:r>
            <a:r>
              <a:rPr lang="es-PA" sz="1400" b="1" dirty="0"/>
              <a:t>Full Solar Kit</a:t>
            </a:r>
          </a:p>
          <a:p>
            <a:r>
              <a:rPr lang="en-US" sz="1400" b="1" dirty="0"/>
              <a:t>Monthly consumption : </a:t>
            </a:r>
            <a:r>
              <a:rPr lang="en-US" sz="1400" dirty="0" smtClean="0"/>
              <a:t>3,690 kWh </a:t>
            </a:r>
            <a:r>
              <a:rPr lang="en-US" sz="1400" dirty="0"/>
              <a:t>to </a:t>
            </a:r>
            <a:r>
              <a:rPr lang="en-US" sz="1400" dirty="0" smtClean="0"/>
              <a:t>4,500 </a:t>
            </a:r>
            <a:r>
              <a:rPr lang="en-US" sz="1400" dirty="0"/>
              <a:t>kWh</a:t>
            </a:r>
          </a:p>
          <a:p>
            <a:r>
              <a:rPr lang="en-US" sz="1400" b="1" dirty="0"/>
              <a:t>Space: </a:t>
            </a:r>
            <a:r>
              <a:rPr lang="en-US" sz="1400" dirty="0" smtClean="0"/>
              <a:t>240m2</a:t>
            </a:r>
            <a:endParaRPr lang="en-US" sz="1400" dirty="0"/>
          </a:p>
          <a:p>
            <a:r>
              <a:rPr lang="en-US" sz="1400" b="1" dirty="0"/>
              <a:t>Panels: </a:t>
            </a:r>
            <a:r>
              <a:rPr lang="en-US" sz="1400" dirty="0" smtClean="0"/>
              <a:t>120 Solar </a:t>
            </a:r>
            <a:r>
              <a:rPr lang="en-US" sz="1400" dirty="0"/>
              <a:t>Panels  250W</a:t>
            </a:r>
          </a:p>
          <a:p>
            <a:r>
              <a:rPr lang="en-US" sz="1400" b="1" dirty="0"/>
              <a:t>Micro Investors : </a:t>
            </a:r>
            <a:r>
              <a:rPr lang="en-US" sz="1400" dirty="0"/>
              <a:t>6</a:t>
            </a:r>
            <a:r>
              <a:rPr lang="en-US" sz="1400" dirty="0" smtClean="0"/>
              <a:t>0 </a:t>
            </a:r>
            <a:r>
              <a:rPr lang="en-US" sz="1400" dirty="0"/>
              <a:t>( one for each 2 panels )</a:t>
            </a:r>
          </a:p>
          <a:p>
            <a:r>
              <a:rPr lang="en-US" sz="1400" b="1" dirty="0"/>
              <a:t>Support pieces : </a:t>
            </a:r>
            <a:r>
              <a:rPr lang="en-US" sz="1400" dirty="0"/>
              <a:t>Steel bars for installing moldings on the ceiling.</a:t>
            </a:r>
          </a:p>
          <a:p>
            <a:r>
              <a:rPr lang="en-US" sz="1400" b="1" dirty="0"/>
              <a:t>Monitoring system : </a:t>
            </a:r>
            <a:r>
              <a:rPr lang="en-US" sz="1400" dirty="0"/>
              <a:t>Free with each kit so you can analyze the production of electricity your system in real time.</a:t>
            </a:r>
          </a:p>
          <a:p>
            <a:r>
              <a:rPr lang="en-US" sz="1400" b="1" dirty="0"/>
              <a:t>System design and financial analysis </a:t>
            </a:r>
            <a:r>
              <a:rPr lang="en-US" sz="1400" dirty="0"/>
              <a:t>- To calculate the return on investment of your solar system .</a:t>
            </a:r>
          </a:p>
          <a:p>
            <a:r>
              <a:rPr lang="en-US" sz="1400" b="1" dirty="0"/>
              <a:t>Other : </a:t>
            </a:r>
            <a:r>
              <a:rPr lang="en-US" sz="1400" dirty="0"/>
              <a:t>Additional cables, connectors, switches , junction box.</a:t>
            </a:r>
          </a:p>
          <a:p>
            <a:endParaRPr lang="es-PA" sz="1400" dirty="0"/>
          </a:p>
        </p:txBody>
      </p:sp>
    </p:spTree>
    <p:extLst>
      <p:ext uri="{BB962C8B-B14F-4D97-AF65-F5344CB8AC3E}">
        <p14:creationId xmlns:p14="http://schemas.microsoft.com/office/powerpoint/2010/main" val="1591114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16" y="413257"/>
            <a:ext cx="2902585" cy="288163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3942184" y="404664"/>
            <a:ext cx="48161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A" sz="1400" b="1" dirty="0" smtClean="0"/>
              <a:t>50 KW </a:t>
            </a:r>
            <a:r>
              <a:rPr lang="es-PA" sz="1400" b="1" dirty="0"/>
              <a:t>Full Solar Kit</a:t>
            </a:r>
          </a:p>
          <a:p>
            <a:r>
              <a:rPr lang="en-US" sz="1400" b="1" dirty="0"/>
              <a:t>Monthly consumption : </a:t>
            </a:r>
            <a:r>
              <a:rPr lang="en-US" sz="1400" dirty="0" smtClean="0"/>
              <a:t>6,150 kWh </a:t>
            </a:r>
            <a:r>
              <a:rPr lang="en-US" sz="1400" dirty="0"/>
              <a:t>to </a:t>
            </a:r>
            <a:r>
              <a:rPr lang="en-US" sz="1400" dirty="0" smtClean="0"/>
              <a:t>7,500 </a:t>
            </a:r>
            <a:r>
              <a:rPr lang="en-US" sz="1400" dirty="0"/>
              <a:t>kWh</a:t>
            </a:r>
          </a:p>
          <a:p>
            <a:r>
              <a:rPr lang="en-US" sz="1400" b="1" dirty="0"/>
              <a:t>Space: </a:t>
            </a:r>
            <a:r>
              <a:rPr lang="en-US" sz="1400" dirty="0" smtClean="0"/>
              <a:t>400m2</a:t>
            </a:r>
            <a:endParaRPr lang="en-US" sz="1400" dirty="0"/>
          </a:p>
          <a:p>
            <a:r>
              <a:rPr lang="en-US" sz="1400" b="1" dirty="0"/>
              <a:t>Panels: </a:t>
            </a:r>
            <a:r>
              <a:rPr lang="en-US" sz="1400" dirty="0" smtClean="0"/>
              <a:t>200 Solar </a:t>
            </a:r>
            <a:r>
              <a:rPr lang="en-US" sz="1400" dirty="0"/>
              <a:t>Panels  250W</a:t>
            </a:r>
          </a:p>
          <a:p>
            <a:r>
              <a:rPr lang="en-US" sz="1400" b="1" dirty="0"/>
              <a:t>Micro Investors : </a:t>
            </a:r>
            <a:r>
              <a:rPr lang="en-US" sz="1400" dirty="0" smtClean="0"/>
              <a:t>100 </a:t>
            </a:r>
            <a:r>
              <a:rPr lang="en-US" sz="1400" dirty="0"/>
              <a:t>( one for each 2 panels )</a:t>
            </a:r>
          </a:p>
          <a:p>
            <a:r>
              <a:rPr lang="en-US" sz="1400" b="1" dirty="0"/>
              <a:t>Support pieces : </a:t>
            </a:r>
            <a:r>
              <a:rPr lang="en-US" sz="1400" dirty="0"/>
              <a:t>Steel bars for installing moldings on the ceiling.</a:t>
            </a:r>
          </a:p>
          <a:p>
            <a:r>
              <a:rPr lang="en-US" sz="1400" b="1" dirty="0"/>
              <a:t>Monitoring system : </a:t>
            </a:r>
            <a:r>
              <a:rPr lang="en-US" sz="1400" dirty="0"/>
              <a:t>Free with each kit so you can analyze the production of electricity your system in real time.</a:t>
            </a:r>
          </a:p>
          <a:p>
            <a:r>
              <a:rPr lang="en-US" sz="1400" b="1" dirty="0"/>
              <a:t>System design and financial analysis </a:t>
            </a:r>
            <a:r>
              <a:rPr lang="en-US" sz="1400" dirty="0"/>
              <a:t>- To calculate the return on investment of your solar system .</a:t>
            </a:r>
          </a:p>
          <a:p>
            <a:r>
              <a:rPr lang="en-US" sz="1400" b="1" dirty="0"/>
              <a:t>Other : </a:t>
            </a:r>
            <a:r>
              <a:rPr lang="en-US" sz="1400" dirty="0"/>
              <a:t>Additional cables, connectors, switches , junction box.</a:t>
            </a:r>
          </a:p>
          <a:p>
            <a:endParaRPr lang="es-PA" sz="1400" dirty="0"/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87" y="3509601"/>
            <a:ext cx="2902585" cy="288163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3960440" y="3429000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PA" sz="1400" b="1" dirty="0" smtClean="0"/>
              <a:t>100 KW </a:t>
            </a:r>
            <a:r>
              <a:rPr lang="es-PA" sz="1400" b="1" dirty="0"/>
              <a:t>Full Solar Kit</a:t>
            </a:r>
          </a:p>
          <a:p>
            <a:r>
              <a:rPr lang="en-US" sz="1400" b="1" dirty="0"/>
              <a:t>Monthly consumption : </a:t>
            </a:r>
            <a:r>
              <a:rPr lang="en-US" sz="1400" dirty="0" smtClean="0"/>
              <a:t>12,500 kWh </a:t>
            </a:r>
            <a:r>
              <a:rPr lang="en-US" sz="1400" dirty="0"/>
              <a:t>to </a:t>
            </a:r>
            <a:r>
              <a:rPr lang="en-US" sz="1400" dirty="0" smtClean="0"/>
              <a:t>15,000 </a:t>
            </a:r>
            <a:r>
              <a:rPr lang="en-US" sz="1400" dirty="0"/>
              <a:t>kWh</a:t>
            </a:r>
          </a:p>
          <a:p>
            <a:r>
              <a:rPr lang="en-US" sz="1400" b="1" dirty="0"/>
              <a:t>Space: </a:t>
            </a:r>
            <a:r>
              <a:rPr lang="en-US" sz="1400" dirty="0"/>
              <a:t>8</a:t>
            </a:r>
            <a:r>
              <a:rPr lang="en-US" sz="1400" dirty="0" smtClean="0"/>
              <a:t>00m2</a:t>
            </a:r>
            <a:endParaRPr lang="en-US" sz="1400" dirty="0"/>
          </a:p>
          <a:p>
            <a:r>
              <a:rPr lang="en-US" sz="1400" b="1" dirty="0"/>
              <a:t>Panels: </a:t>
            </a:r>
            <a:r>
              <a:rPr lang="en-US" sz="1400" dirty="0"/>
              <a:t>4</a:t>
            </a:r>
            <a:r>
              <a:rPr lang="en-US" sz="1400" dirty="0" smtClean="0"/>
              <a:t>00 Solar </a:t>
            </a:r>
            <a:r>
              <a:rPr lang="en-US" sz="1400" dirty="0"/>
              <a:t>Panels  250W</a:t>
            </a:r>
          </a:p>
          <a:p>
            <a:r>
              <a:rPr lang="en-US" sz="1400" b="1" dirty="0"/>
              <a:t>Micro Investors : </a:t>
            </a:r>
            <a:r>
              <a:rPr lang="en-US" sz="1400" dirty="0"/>
              <a:t>2</a:t>
            </a:r>
            <a:r>
              <a:rPr lang="en-US" sz="1400" dirty="0" smtClean="0"/>
              <a:t>00 </a:t>
            </a:r>
            <a:r>
              <a:rPr lang="en-US" sz="1400" dirty="0"/>
              <a:t>( one for each 2 panels )</a:t>
            </a:r>
          </a:p>
          <a:p>
            <a:r>
              <a:rPr lang="en-US" sz="1400" b="1" dirty="0"/>
              <a:t>Support pieces : </a:t>
            </a:r>
            <a:r>
              <a:rPr lang="en-US" sz="1400" dirty="0"/>
              <a:t>Steel bars for installing moldings on the ceiling.</a:t>
            </a:r>
          </a:p>
          <a:p>
            <a:r>
              <a:rPr lang="en-US" sz="1400" b="1" dirty="0"/>
              <a:t>Monitoring system : </a:t>
            </a:r>
            <a:r>
              <a:rPr lang="en-US" sz="1400" dirty="0"/>
              <a:t>Free with each kit so you can analyze the production of electricity your system in real time.</a:t>
            </a:r>
          </a:p>
          <a:p>
            <a:r>
              <a:rPr lang="en-US" sz="1400" b="1" dirty="0"/>
              <a:t>System design and financial analysis </a:t>
            </a:r>
            <a:r>
              <a:rPr lang="en-US" sz="1400" dirty="0"/>
              <a:t>- To calculate the return on investment of your solar system .</a:t>
            </a:r>
          </a:p>
          <a:p>
            <a:r>
              <a:rPr lang="en-US" sz="1400" b="1" dirty="0"/>
              <a:t>Other : </a:t>
            </a:r>
            <a:r>
              <a:rPr lang="en-US" sz="1400" dirty="0"/>
              <a:t>Additional cables, connectors, switches , junction box.</a:t>
            </a:r>
          </a:p>
          <a:p>
            <a:endParaRPr lang="es-PA" sz="1400" dirty="0"/>
          </a:p>
        </p:txBody>
      </p:sp>
    </p:spTree>
    <p:extLst>
      <p:ext uri="{BB962C8B-B14F-4D97-AF65-F5344CB8AC3E}">
        <p14:creationId xmlns:p14="http://schemas.microsoft.com/office/powerpoint/2010/main" val="1127849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17" y="3501008"/>
            <a:ext cx="2902585" cy="288163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3923928" y="3492415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PA" sz="1400" b="1" dirty="0"/>
              <a:t>3</a:t>
            </a:r>
            <a:r>
              <a:rPr lang="es-PA" sz="1400" b="1" dirty="0" smtClean="0"/>
              <a:t>00 KW </a:t>
            </a:r>
            <a:r>
              <a:rPr lang="es-PA" sz="1400" b="1" dirty="0"/>
              <a:t>Full Solar Kit</a:t>
            </a:r>
          </a:p>
          <a:p>
            <a:r>
              <a:rPr lang="en-US" sz="1400" b="1" dirty="0"/>
              <a:t>Monthly consumption : </a:t>
            </a:r>
            <a:r>
              <a:rPr lang="en-US" sz="1400" dirty="0" smtClean="0"/>
              <a:t>37,500 kWh </a:t>
            </a:r>
            <a:r>
              <a:rPr lang="en-US" sz="1400" dirty="0"/>
              <a:t>to </a:t>
            </a:r>
            <a:r>
              <a:rPr lang="en-US" sz="1400" dirty="0" smtClean="0"/>
              <a:t>45,000 </a:t>
            </a:r>
            <a:r>
              <a:rPr lang="en-US" sz="1400" dirty="0"/>
              <a:t>kWh</a:t>
            </a:r>
          </a:p>
          <a:p>
            <a:r>
              <a:rPr lang="en-US" sz="1400" b="1" dirty="0"/>
              <a:t>Space: </a:t>
            </a:r>
            <a:r>
              <a:rPr lang="en-US" sz="1400" dirty="0" smtClean="0"/>
              <a:t>2,400m2</a:t>
            </a:r>
            <a:endParaRPr lang="en-US" sz="1400" dirty="0"/>
          </a:p>
          <a:p>
            <a:r>
              <a:rPr lang="en-US" sz="1400" b="1" dirty="0"/>
              <a:t>Panels: </a:t>
            </a:r>
            <a:r>
              <a:rPr lang="en-US" sz="1400" dirty="0" smtClean="0"/>
              <a:t>1,200 Solar </a:t>
            </a:r>
            <a:r>
              <a:rPr lang="en-US" sz="1400" dirty="0"/>
              <a:t>Panels  250W</a:t>
            </a:r>
          </a:p>
          <a:p>
            <a:r>
              <a:rPr lang="en-US" sz="1400" b="1" dirty="0"/>
              <a:t>Micro Investors : </a:t>
            </a:r>
            <a:r>
              <a:rPr lang="en-US" sz="1400" dirty="0" smtClean="0"/>
              <a:t>600 </a:t>
            </a:r>
            <a:r>
              <a:rPr lang="en-US" sz="1400" dirty="0"/>
              <a:t>( one for each 2 panels )</a:t>
            </a:r>
          </a:p>
          <a:p>
            <a:r>
              <a:rPr lang="en-US" sz="1400" b="1" dirty="0"/>
              <a:t>Support pieces : </a:t>
            </a:r>
            <a:r>
              <a:rPr lang="en-US" sz="1400" dirty="0"/>
              <a:t>Steel bars for installing moldings on the ceiling.</a:t>
            </a:r>
          </a:p>
          <a:p>
            <a:r>
              <a:rPr lang="en-US" sz="1400" b="1" dirty="0"/>
              <a:t>Monitoring system : </a:t>
            </a:r>
            <a:r>
              <a:rPr lang="en-US" sz="1400" dirty="0"/>
              <a:t>Free with each kit so you can analyze the production of electricity your system in real time.</a:t>
            </a:r>
          </a:p>
          <a:p>
            <a:r>
              <a:rPr lang="en-US" sz="1400" b="1" dirty="0"/>
              <a:t>System design and financial analysis </a:t>
            </a:r>
            <a:r>
              <a:rPr lang="en-US" sz="1400" dirty="0"/>
              <a:t>- To calculate the return on investment of your solar system .</a:t>
            </a:r>
          </a:p>
          <a:p>
            <a:r>
              <a:rPr lang="en-US" sz="1400" b="1" dirty="0"/>
              <a:t>Other : </a:t>
            </a:r>
            <a:r>
              <a:rPr lang="en-US" sz="1400" dirty="0"/>
              <a:t>Additional cables, connectors, switches , junction box.</a:t>
            </a:r>
          </a:p>
          <a:p>
            <a:endParaRPr lang="es-PA" sz="1400" dirty="0"/>
          </a:p>
        </p:txBody>
      </p:sp>
    </p:spTree>
    <p:extLst>
      <p:ext uri="{BB962C8B-B14F-4D97-AF65-F5344CB8AC3E}">
        <p14:creationId xmlns:p14="http://schemas.microsoft.com/office/powerpoint/2010/main" val="1038978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4306</TotalTime>
  <Words>1038</Words>
  <Application>Microsoft Office PowerPoint</Application>
  <PresentationFormat>On-screen Show (4:3)</PresentationFormat>
  <Paragraphs>100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Procter &amp; Gamble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Echeverria, Marisol</dc:creator>
  <cp:lastModifiedBy>Echeverria, Marisol</cp:lastModifiedBy>
  <cp:revision>15</cp:revision>
  <dcterms:created xsi:type="dcterms:W3CDTF">2016-09-10T22:20:56Z</dcterms:created>
  <dcterms:modified xsi:type="dcterms:W3CDTF">2016-09-19T14:43:33Z</dcterms:modified>
</cp:coreProperties>
</file>